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2" autoAdjust="0"/>
    <p:restoredTop sz="94660"/>
  </p:normalViewPr>
  <p:slideViewPr>
    <p:cSldViewPr snapToGrid="0">
      <p:cViewPr>
        <p:scale>
          <a:sx n="75" d="100"/>
          <a:sy n="75" d="100"/>
        </p:scale>
        <p:origin x="1716" y="54"/>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85118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63417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8966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60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26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92341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95093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4236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38548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417481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21054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79E084-77DC-4730-890F-84B112BBCD3F}" type="datetimeFigureOut">
              <a:rPr kumimoji="1" lang="ja-JP" altLang="en-US" smtClean="0"/>
              <a:t>2018/12/8</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424614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3B32C5F-7395-4369-A4BC-1AF9B2DDF58C}"/>
              </a:ext>
            </a:extLst>
          </p:cNvPr>
          <p:cNvSpPr txBox="1"/>
          <p:nvPr/>
        </p:nvSpPr>
        <p:spPr>
          <a:xfrm>
            <a:off x="157162" y="1977308"/>
            <a:ext cx="6543675" cy="4339650"/>
          </a:xfrm>
          <a:prstGeom prst="rect">
            <a:avLst/>
          </a:prstGeom>
          <a:noFill/>
        </p:spPr>
        <p:txBody>
          <a:bodyPr wrap="square" rtlCol="0">
            <a:spAutoFit/>
          </a:bodyPr>
          <a:lstStyle/>
          <a:p>
            <a:r>
              <a:rPr kumimoji="1" lang="en-US" altLang="ja-JP" sz="6000" b="1" dirty="0">
                <a:solidFill>
                  <a:srgbClr val="00B0F0"/>
                </a:solidFill>
                <a:latin typeface="M+ 2p heavy" panose="020B0503020203020204" pitchFamily="34" charset="-128"/>
                <a:ea typeface="M+ 2p heavy" panose="020B0503020203020204" pitchFamily="34" charset="-128"/>
                <a:cs typeface="M+ 2p heavy" panose="020B0503020203020204" pitchFamily="34" charset="-128"/>
              </a:rPr>
              <a:t>Connect</a:t>
            </a:r>
            <a:r>
              <a:rPr kumimoji="1" lang="en-US" altLang="ja-JP" sz="6000" b="1" dirty="0">
                <a:latin typeface="M+ 2p heavy" panose="020B0503020203020204" pitchFamily="34" charset="-128"/>
                <a:ea typeface="M+ 2p heavy" panose="020B0503020203020204" pitchFamily="34" charset="-128"/>
                <a:cs typeface="M+ 2p heavy" panose="020B0503020203020204" pitchFamily="34" charset="-128"/>
              </a:rPr>
              <a:t> to </a:t>
            </a:r>
            <a:r>
              <a:rPr kumimoji="1" lang="en-US" altLang="ja-JP" sz="6000" b="1" dirty="0">
                <a:solidFill>
                  <a:srgbClr val="FF0000"/>
                </a:solidFill>
                <a:latin typeface="M+ 2p heavy" panose="020B0503020203020204" pitchFamily="34" charset="-128"/>
                <a:ea typeface="M+ 2p heavy" panose="020B0503020203020204" pitchFamily="34" charset="-128"/>
                <a:cs typeface="M+ 2p heavy" panose="020B0503020203020204" pitchFamily="34" charset="-128"/>
              </a:rPr>
              <a:t>EV3</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Ver α1.0.0</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Reference book</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Author</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Koushiro Achioku</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(Higashiyama High School/FARst)</a:t>
            </a: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p:txBody>
      </p:sp>
      <p:pic>
        <p:nvPicPr>
          <p:cNvPr id="3" name="図 2">
            <a:extLst>
              <a:ext uri="{FF2B5EF4-FFF2-40B4-BE49-F238E27FC236}">
                <a16:creationId xmlns:a16="http://schemas.microsoft.com/office/drawing/2014/main" id="{85189DFE-267B-C54A-BFD1-7970B3A4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6316958"/>
            <a:ext cx="2603500" cy="2603500"/>
          </a:xfrm>
          <a:prstGeom prst="rect">
            <a:avLst/>
          </a:prstGeom>
          <a:ln w="190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pic>
    </p:spTree>
    <p:extLst>
      <p:ext uri="{BB962C8B-B14F-4D97-AF65-F5344CB8AC3E}">
        <p14:creationId xmlns:p14="http://schemas.microsoft.com/office/powerpoint/2010/main" val="180350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D894D69-596A-754D-9980-695AC3D261A8}"/>
              </a:ext>
            </a:extLst>
          </p:cNvPr>
          <p:cNvSpPr txBox="1"/>
          <p:nvPr/>
        </p:nvSpPr>
        <p:spPr>
          <a:xfrm>
            <a:off x="504887" y="683413"/>
            <a:ext cx="5848226" cy="6101222"/>
          </a:xfrm>
          <a:prstGeom prst="rect">
            <a:avLst/>
          </a:prstGeom>
          <a:noFill/>
        </p:spPr>
        <p:txBody>
          <a:bodyPr wrap="square" rtlCol="0">
            <a:spAutoFit/>
          </a:bodyPr>
          <a:lstStyle/>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また、モーターに関しては以下の通りです。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(ⅰ)L</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[L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(ⅱ)M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[M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下左部には「コンソール」パレットがあり、</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から送られてきたコマンドが流れます。開発用に使用していたものなので、使用用途はあまりないかと思います。</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Focus</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にチェックを入れると最新のコマンドを常に表示します。解除するにはパレット上にマウスカーソルを合わせてください。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下右部の「コマンド」パレットでは、カスタムのコマンドを送信できます。これも開発用に使用していたものなので、使用用途はあまりないかと思います。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FF8F8BAE-14A6-3643-988F-7A232070D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76" y="2077932"/>
            <a:ext cx="3311632" cy="787718"/>
          </a:xfrm>
          <a:prstGeom prst="rect">
            <a:avLst/>
          </a:prstGeom>
          <a:ln w="22225">
            <a:solidFill>
              <a:schemeClr val="tx1"/>
            </a:solidFill>
          </a:ln>
        </p:spPr>
      </p:pic>
      <p:pic>
        <p:nvPicPr>
          <p:cNvPr id="8" name="図 7" descr="スクリーンショット が含まれている画像&#10;&#10;&#10;&#10;自動的に生成された説明">
            <a:extLst>
              <a:ext uri="{FF2B5EF4-FFF2-40B4-BE49-F238E27FC236}">
                <a16:creationId xmlns:a16="http://schemas.microsoft.com/office/drawing/2014/main" id="{5B67C7D9-2C94-FB41-B7D9-507B52AAF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44" y="3207994"/>
            <a:ext cx="3311632" cy="809866"/>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26768026-B4AF-AE47-A3D9-970F5ADDD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44" y="4188524"/>
            <a:ext cx="3311632" cy="793829"/>
          </a:xfrm>
          <a:prstGeom prst="rect">
            <a:avLst/>
          </a:prstGeom>
          <a:ln w="22225">
            <a:solidFill>
              <a:schemeClr val="tx1"/>
            </a:solidFill>
          </a:ln>
        </p:spPr>
      </p:pic>
      <p:pic>
        <p:nvPicPr>
          <p:cNvPr id="11" name="図 10">
            <a:extLst>
              <a:ext uri="{FF2B5EF4-FFF2-40B4-BE49-F238E27FC236}">
                <a16:creationId xmlns:a16="http://schemas.microsoft.com/office/drawing/2014/main" id="{F8D9289B-1419-8942-9123-76E949629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76" y="1154926"/>
            <a:ext cx="3311632" cy="785811"/>
          </a:xfrm>
          <a:prstGeom prst="rect">
            <a:avLst/>
          </a:prstGeom>
          <a:ln w="22225">
            <a:solidFill>
              <a:schemeClr val="tx1"/>
            </a:solidFill>
          </a:ln>
        </p:spPr>
      </p:pic>
      <p:sp>
        <p:nvSpPr>
          <p:cNvPr id="12" name="テキスト ボックス 11">
            <a:extLst>
              <a:ext uri="{FF2B5EF4-FFF2-40B4-BE49-F238E27FC236}">
                <a16:creationId xmlns:a16="http://schemas.microsoft.com/office/drawing/2014/main" id="{C5B09F7B-8B2C-7F4E-940C-B71D3D8A43F7}"/>
              </a:ext>
            </a:extLst>
          </p:cNvPr>
          <p:cNvSpPr txBox="1"/>
          <p:nvPr/>
        </p:nvSpPr>
        <p:spPr>
          <a:xfrm>
            <a:off x="4020182" y="1355961"/>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テキスト ボックス 12">
            <a:extLst>
              <a:ext uri="{FF2B5EF4-FFF2-40B4-BE49-F238E27FC236}">
                <a16:creationId xmlns:a16="http://schemas.microsoft.com/office/drawing/2014/main" id="{308FDF35-E5C2-3047-8ACF-D98E2E550AF9}"/>
              </a:ext>
            </a:extLst>
          </p:cNvPr>
          <p:cNvSpPr txBox="1"/>
          <p:nvPr/>
        </p:nvSpPr>
        <p:spPr>
          <a:xfrm>
            <a:off x="4020182" y="3417695"/>
            <a:ext cx="2478405" cy="120032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5" name="図 14" descr="スクリーンショット が含まれている画像&#10;&#10;&#10;&#10;自動的に生成された説明">
            <a:extLst>
              <a:ext uri="{FF2B5EF4-FFF2-40B4-BE49-F238E27FC236}">
                <a16:creationId xmlns:a16="http://schemas.microsoft.com/office/drawing/2014/main" id="{B2FA77E9-6CDF-B140-9F79-5B10AE673E46}"/>
              </a:ext>
            </a:extLst>
          </p:cNvPr>
          <p:cNvPicPr>
            <a:picLocks noChangeAspect="1"/>
          </p:cNvPicPr>
          <p:nvPr/>
        </p:nvPicPr>
        <p:blipFill rotWithShape="1">
          <a:blip r:embed="rId6">
            <a:extLst>
              <a:ext uri="{28A0092B-C50C-407E-A947-70E740481C1C}">
                <a14:useLocalDpi xmlns:a14="http://schemas.microsoft.com/office/drawing/2010/main" val="0"/>
              </a:ext>
            </a:extLst>
          </a:blip>
          <a:srcRect t="75438"/>
          <a:stretch/>
        </p:blipFill>
        <p:spPr>
          <a:xfrm>
            <a:off x="579644" y="7380489"/>
            <a:ext cx="5773469" cy="1096538"/>
          </a:xfrm>
          <a:prstGeom prst="rect">
            <a:avLst/>
          </a:prstGeom>
        </p:spPr>
      </p:pic>
      <p:sp>
        <p:nvSpPr>
          <p:cNvPr id="16" name="円: 塗りつぶしなし 19">
            <a:extLst>
              <a:ext uri="{FF2B5EF4-FFF2-40B4-BE49-F238E27FC236}">
                <a16:creationId xmlns:a16="http://schemas.microsoft.com/office/drawing/2014/main" id="{FAA7B461-11F9-4149-ACE9-D4C842A8A5ED}"/>
              </a:ext>
            </a:extLst>
          </p:cNvPr>
          <p:cNvSpPr/>
          <p:nvPr/>
        </p:nvSpPr>
        <p:spPr>
          <a:xfrm>
            <a:off x="2716940" y="7380489"/>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73912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B557CF-4110-4F5E-8BCC-97A6C1671905}"/>
              </a:ext>
            </a:extLst>
          </p:cNvPr>
          <p:cNvSpPr txBox="1"/>
          <p:nvPr/>
        </p:nvSpPr>
        <p:spPr>
          <a:xfrm>
            <a:off x="579438" y="639402"/>
            <a:ext cx="5707062" cy="4947508"/>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⑤使用にあたり</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本ソフトの使用にあたり、以下をご熟読ください。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Connect to 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以下、本ソフト</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の製作者は</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Koushiro</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Achioku</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であり、</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TOPPERS/EV3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のライセンスに沿った範囲で製作者としての権利を有するものとします。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【2-1】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には、発見済みを含めたいくつかのバグが確認されており、それによりインテリジェントブロック等に不具合が発生する可能性があります。解消に向け努力はしておりますが、個々の事象への責任は負いかね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【2-2】</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バグを発見した場合は、専用フォームに報告ください。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【3-1】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は多くの方に使っていただきたいという思いから、オープンソースとして配布いたします。アプリの使用、ならびにソースコードの改変は自由とします。ただし、改変によって生じた事象に関しては、一切の責任を負いません。</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【3-2】</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改変後の二次配布も可とします。ただし、改変状況の調査のため、専用フォームへの申請のご協力をお願いします。これはアプリ開発の発展のためであります。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【4-1】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本プロジェクト用の</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Github</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リポジトリを用意しています。ご自由にお使いください。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lang="en" altLang="ja-JP" sz="1050" dirty="0">
                <a:latin typeface="M+ 2p medium" panose="020B0503020203020204" pitchFamily="34" charset="-128"/>
                <a:ea typeface="M+ 2p medium" panose="020B0503020203020204" pitchFamily="34" charset="-128"/>
                <a:cs typeface="M+ 2p medium" panose="020B0503020203020204" pitchFamily="34" charset="-128"/>
              </a:rPr>
              <a:t>https://</a:t>
            </a:r>
            <a:r>
              <a:rPr lang="en" altLang="ja-JP" sz="1050" dirty="0" err="1">
                <a:latin typeface="M+ 2p medium" panose="020B0503020203020204" pitchFamily="34" charset="-128"/>
                <a:ea typeface="M+ 2p medium" panose="020B0503020203020204" pitchFamily="34" charset="-128"/>
                <a:cs typeface="M+ 2p medium" panose="020B0503020203020204" pitchFamily="34" charset="-128"/>
              </a:rPr>
              <a:t>github.com</a:t>
            </a:r>
            <a:r>
              <a:rPr lang="en" altLang="ja-JP" sz="1050" dirty="0">
                <a:latin typeface="M+ 2p medium" panose="020B0503020203020204" pitchFamily="34" charset="-128"/>
                <a:ea typeface="M+ 2p medium" panose="020B0503020203020204" pitchFamily="34" charset="-128"/>
                <a:cs typeface="M+ 2p medium" panose="020B0503020203020204" pitchFamily="34" charset="-128"/>
              </a:rPr>
              <a:t>/</a:t>
            </a:r>
            <a:r>
              <a:rPr lang="en" altLang="ja-JP" sz="1050" dirty="0" err="1">
                <a:latin typeface="M+ 2p medium" panose="020B0503020203020204" pitchFamily="34" charset="-128"/>
                <a:ea typeface="M+ 2p medium" panose="020B0503020203020204" pitchFamily="34" charset="-128"/>
                <a:cs typeface="M+ 2p medium" panose="020B0503020203020204" pitchFamily="34" charset="-128"/>
              </a:rPr>
              <a:t>Koushiro-Achioku</a:t>
            </a:r>
            <a:r>
              <a:rPr lang="en" altLang="ja-JP" sz="1050" dirty="0">
                <a:latin typeface="M+ 2p medium" panose="020B0503020203020204" pitchFamily="34" charset="-128"/>
                <a:ea typeface="M+ 2p medium" panose="020B0503020203020204" pitchFamily="34" charset="-128"/>
                <a:cs typeface="M+ 2p medium" panose="020B0503020203020204" pitchFamily="34" charset="-128"/>
              </a:rPr>
              <a:t>/Connect-to-EV3-Project.git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【4-2】push/pull Request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する際は、自分のものだと明確にわかるブランチを作成して、そこに</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push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してください。また、一括管理するため、専用フォームの方にも申請をお願いします。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【5】</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本プログラムのアップデートに当たり、みなさまのコードを使用させていただくことがあります。公開し、申請されたものに関しては、このことに同意したとみなします。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spTree>
    <p:extLst>
      <p:ext uri="{BB962C8B-B14F-4D97-AF65-F5344CB8AC3E}">
        <p14:creationId xmlns:p14="http://schemas.microsoft.com/office/powerpoint/2010/main" val="335354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0902BC-EF00-4F3C-9E0A-5578BDFF0F8F}"/>
              </a:ext>
            </a:extLst>
          </p:cNvPr>
          <p:cNvSpPr txBox="1"/>
          <p:nvPr/>
        </p:nvSpPr>
        <p:spPr>
          <a:xfrm>
            <a:off x="495458" y="621919"/>
            <a:ext cx="5867082" cy="2015488"/>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⓪はじめに</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この度は「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Connect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」をダウンロードしていただきありがとうございます。このソフトは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OS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を搭載したインテリジェントブロックと、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経由仮想シリアルポート通信でセンサー値を監視します。</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標準ソフトウェアの機能を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でも実現しようとして開発いたしました。なお、開発者は高校生である私であり、決して上手くプログラムできているとは言えません。その事を理解の上、ご使用ください。また、本書にこのプログラムのライセンス関係も記しておりますので、よくご確認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cxnSp>
        <p:nvCxnSpPr>
          <p:cNvPr id="6" name="直線コネクタ 5">
            <a:extLst>
              <a:ext uri="{FF2B5EF4-FFF2-40B4-BE49-F238E27FC236}">
                <a16:creationId xmlns:a16="http://schemas.microsoft.com/office/drawing/2014/main" id="{2CD875EF-52C1-4080-A88A-E0BC3046B519}"/>
              </a:ext>
            </a:extLst>
          </p:cNvPr>
          <p:cNvCxnSpPr>
            <a:cxnSpLocks/>
          </p:cNvCxnSpPr>
          <p:nvPr/>
        </p:nvCxnSpPr>
        <p:spPr>
          <a:xfrm>
            <a:off x="564196" y="2761570"/>
            <a:ext cx="5737544"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CB0911AE-E61F-4444-A268-A8B115B08D0E}"/>
              </a:ext>
            </a:extLst>
          </p:cNvPr>
          <p:cNvSpPr txBox="1"/>
          <p:nvPr/>
        </p:nvSpPr>
        <p:spPr>
          <a:xfrm>
            <a:off x="495458" y="2868843"/>
            <a:ext cx="5867082" cy="3954480"/>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①ソフトウェア</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本ソフトウェアでは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側のアプリケーションが既にコンパイルしてあります。本ソフトの基本機能であるセンサー値の監視のみの使用であれば、これらを使用していただくと比較的簡単に扱えます。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側はご自身の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Ver.</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を確認の上コンパイルしてください。ただし、</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Color Sensor</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対応の関係で、</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β7.1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以上が必要です。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app</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(code: TOPPERS/EV3rt)</a:t>
            </a: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Connect to EV3.exe</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(code: Visual C#)</a:t>
            </a:r>
          </a:p>
          <a:p>
            <a:pPr>
              <a:lnSpc>
                <a:spcPct val="150000"/>
              </a:lnSpc>
            </a:pP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また、フォルダ内にソースコードも同梱しております。自己責任ではありますが、コードの書き換えをしていただいても構いません。ご自分のチームに合わせてカスタマイズしてみてください。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EV3_files</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(code: TOPPERS/EV3rt)</a:t>
            </a: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Connect to EV3</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(code: Visual C#)</a:t>
            </a:r>
          </a:p>
        </p:txBody>
      </p:sp>
      <p:pic>
        <p:nvPicPr>
          <p:cNvPr id="3" name="図 2">
            <a:extLst>
              <a:ext uri="{FF2B5EF4-FFF2-40B4-BE49-F238E27FC236}">
                <a16:creationId xmlns:a16="http://schemas.microsoft.com/office/drawing/2014/main" id="{70F86317-EE72-924A-B497-4526B243E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99" y="7286195"/>
            <a:ext cx="5410200" cy="1117600"/>
          </a:xfrm>
          <a:prstGeom prst="rect">
            <a:avLst/>
          </a:prstGeom>
        </p:spPr>
      </p:pic>
    </p:spTree>
    <p:extLst>
      <p:ext uri="{BB962C8B-B14F-4D97-AF65-F5344CB8AC3E}">
        <p14:creationId xmlns:p14="http://schemas.microsoft.com/office/powerpoint/2010/main" val="184791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3FD02B1-AA42-4611-B294-9A1198336D84}"/>
              </a:ext>
            </a:extLst>
          </p:cNvPr>
          <p:cNvSpPr txBox="1"/>
          <p:nvPr/>
        </p:nvSpPr>
        <p:spPr>
          <a:xfrm>
            <a:off x="504618" y="644387"/>
            <a:ext cx="5848764" cy="675909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②接続方法</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(Bluetooth)</a:t>
            </a: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経由の仮想シリアルポートを使用しており、</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の接続が複雑です。以下の手順に従い、接続を完了してください。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(ⅰ)Windows PC</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で接続</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まずは通常通り</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で接続してください。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標準の設定を使用する場合は以下の通りです。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」を選択してください。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パスコードは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05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05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05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050" dirty="0">
                <a:latin typeface="M+ 2p light" panose="020B0402020203020204" pitchFamily="34" charset="-128"/>
                <a:ea typeface="M+ 2p light" panose="020B0402020203020204" pitchFamily="34" charset="-128"/>
                <a:cs typeface="M+ 2p light" panose="020B0402020203020204" pitchFamily="34" charset="-128"/>
              </a:rPr>
              <a:t> Pincode </a:t>
            </a:r>
            <a:r>
              <a:rPr lang="ja-JP" altLang="en-US" sz="105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ペアリング済みと表示されれば接続完了です。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3" name="図 2">
            <a:extLst>
              <a:ext uri="{FF2B5EF4-FFF2-40B4-BE49-F238E27FC236}">
                <a16:creationId xmlns:a16="http://schemas.microsoft.com/office/drawing/2014/main" id="{AF259E3D-E690-404C-835C-4E0856C8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18" y="2804119"/>
            <a:ext cx="5781882" cy="3250721"/>
          </a:xfrm>
          <a:prstGeom prst="rect">
            <a:avLst/>
          </a:prstGeom>
        </p:spPr>
      </p:pic>
      <p:pic>
        <p:nvPicPr>
          <p:cNvPr id="6" name="図 5">
            <a:extLst>
              <a:ext uri="{FF2B5EF4-FFF2-40B4-BE49-F238E27FC236}">
                <a16:creationId xmlns:a16="http://schemas.microsoft.com/office/drawing/2014/main" id="{D3F1B0FE-7479-A74E-BA50-AF491D148F5D}"/>
              </a:ext>
            </a:extLst>
          </p:cNvPr>
          <p:cNvPicPr>
            <a:picLocks noChangeAspect="1"/>
          </p:cNvPicPr>
          <p:nvPr/>
        </p:nvPicPr>
        <p:blipFill rotWithShape="1">
          <a:blip r:embed="rId3">
            <a:extLst>
              <a:ext uri="{28A0092B-C50C-407E-A947-70E740481C1C}">
                <a14:useLocalDpi xmlns:a14="http://schemas.microsoft.com/office/drawing/2010/main" val="0"/>
              </a:ext>
            </a:extLst>
          </a:blip>
          <a:srcRect l="29692" t="27170" r="29603" b="41291"/>
          <a:stretch/>
        </p:blipFill>
        <p:spPr>
          <a:xfrm>
            <a:off x="504618" y="7135753"/>
            <a:ext cx="3560503" cy="1551047"/>
          </a:xfrm>
          <a:prstGeom prst="rect">
            <a:avLst/>
          </a:prstGeom>
        </p:spPr>
      </p:pic>
      <p:pic>
        <p:nvPicPr>
          <p:cNvPr id="8" name="図 7">
            <a:extLst>
              <a:ext uri="{FF2B5EF4-FFF2-40B4-BE49-F238E27FC236}">
                <a16:creationId xmlns:a16="http://schemas.microsoft.com/office/drawing/2014/main" id="{15D5DDAC-CBBC-294A-BF02-98AE1D7D1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896" y="7452572"/>
            <a:ext cx="2183486" cy="689522"/>
          </a:xfrm>
          <a:prstGeom prst="rect">
            <a:avLst/>
          </a:prstGeom>
          <a:ln>
            <a:solidFill>
              <a:schemeClr val="tx1"/>
            </a:solidFill>
          </a:ln>
        </p:spPr>
      </p:pic>
    </p:spTree>
    <p:extLst>
      <p:ext uri="{BB962C8B-B14F-4D97-AF65-F5344CB8AC3E}">
        <p14:creationId xmlns:p14="http://schemas.microsoft.com/office/powerpoint/2010/main" val="184538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84127C1-A867-0940-AAE0-3B0C212478A1}"/>
              </a:ext>
            </a:extLst>
          </p:cNvPr>
          <p:cNvSpPr txBox="1"/>
          <p:nvPr/>
        </p:nvSpPr>
        <p:spPr>
          <a:xfrm>
            <a:off x="557507" y="676546"/>
            <a:ext cx="5743901" cy="7906010"/>
          </a:xfrm>
          <a:prstGeom prst="rect">
            <a:avLst/>
          </a:prstGeom>
          <a:noFill/>
        </p:spPr>
        <p:txBody>
          <a:bodyPr wrap="square" rtlCol="0">
            <a:spAutoFit/>
          </a:bodyPr>
          <a:lstStyle/>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ここで、本ソフトを使うにあたりどの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ポートに接続されたかを確認する必要があります。以下、接続した</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ポートの確認方法を記します。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「コントロールパネル→ハードウェアとサウンド→デバイスとプリンター」にアクセス。「</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」を選択。</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「プロパティ」を開いて「ハードウェア」もしくは「サービス」タブを選択。この欄にかかれている</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ポートが接続元です。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今回の例の場合は「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」となります。この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ポートを必ず控えておいてください。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また、</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標準の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が不安定な場合、</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スタックを使用すると安定性が向上します。以下、</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スタックでの接続方法を記します。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6448E94C-B01E-1C45-AE9B-EE49F866D1B5}"/>
              </a:ext>
            </a:extLst>
          </p:cNvPr>
          <p:cNvPicPr>
            <a:picLocks noChangeAspect="1"/>
          </p:cNvPicPr>
          <p:nvPr/>
        </p:nvPicPr>
        <p:blipFill rotWithShape="1">
          <a:blip r:embed="rId2">
            <a:extLst>
              <a:ext uri="{28A0092B-C50C-407E-A947-70E740481C1C}">
                <a14:useLocalDpi xmlns:a14="http://schemas.microsoft.com/office/drawing/2010/main" val="0"/>
              </a:ext>
            </a:extLst>
          </a:blip>
          <a:srcRect t="64661" r="81569" b="11463"/>
          <a:stretch/>
        </p:blipFill>
        <p:spPr>
          <a:xfrm>
            <a:off x="2766915" y="1728752"/>
            <a:ext cx="2253337" cy="1641169"/>
          </a:xfrm>
          <a:prstGeom prst="rect">
            <a:avLst/>
          </a:prstGeom>
        </p:spPr>
      </p:pic>
      <p:grpSp>
        <p:nvGrpSpPr>
          <p:cNvPr id="2" name="グループ化 1">
            <a:extLst>
              <a:ext uri="{FF2B5EF4-FFF2-40B4-BE49-F238E27FC236}">
                <a16:creationId xmlns:a16="http://schemas.microsoft.com/office/drawing/2014/main" id="{D6742AC1-DFE6-463E-AD94-1FC97AC90154}"/>
              </a:ext>
            </a:extLst>
          </p:cNvPr>
          <p:cNvGrpSpPr/>
          <p:nvPr/>
        </p:nvGrpSpPr>
        <p:grpSpPr>
          <a:xfrm>
            <a:off x="768267" y="3990327"/>
            <a:ext cx="5321465" cy="3358548"/>
            <a:chOff x="420254" y="4336673"/>
            <a:chExt cx="6104371" cy="3676651"/>
          </a:xfrm>
        </p:grpSpPr>
        <p:pic>
          <p:nvPicPr>
            <p:cNvPr id="8" name="図 7" descr="スクリーンショット が含まれている画像&#10;&#10;&#10;&#10;自動的に生成された説明">
              <a:extLst>
                <a:ext uri="{FF2B5EF4-FFF2-40B4-BE49-F238E27FC236}">
                  <a16:creationId xmlns:a16="http://schemas.microsoft.com/office/drawing/2014/main" id="{51E7896B-BCC7-E944-9E85-3C144E9EB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54" y="4336673"/>
              <a:ext cx="2997200" cy="3676650"/>
            </a:xfrm>
            <a:prstGeom prst="rect">
              <a:avLst/>
            </a:prstGeom>
          </p:spPr>
        </p:pic>
        <p:pic>
          <p:nvPicPr>
            <p:cNvPr id="10" name="図 9" descr="スクリーンショット が含まれている画像&#10;&#10;&#10;&#10;自動的に生成された説明">
              <a:extLst>
                <a:ext uri="{FF2B5EF4-FFF2-40B4-BE49-F238E27FC236}">
                  <a16:creationId xmlns:a16="http://schemas.microsoft.com/office/drawing/2014/main" id="{851CEBB1-7E5B-C949-9CF5-51D4F5ECB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879" y="4336674"/>
              <a:ext cx="3008746" cy="3676650"/>
            </a:xfrm>
            <a:prstGeom prst="rect">
              <a:avLst/>
            </a:prstGeom>
          </p:spPr>
        </p:pic>
      </p:grpSp>
      <p:cxnSp>
        <p:nvCxnSpPr>
          <p:cNvPr id="12" name="直線コネクタ 11">
            <a:extLst>
              <a:ext uri="{FF2B5EF4-FFF2-40B4-BE49-F238E27FC236}">
                <a16:creationId xmlns:a16="http://schemas.microsoft.com/office/drawing/2014/main" id="{C96AC317-E2C0-9145-9361-AB2949E9DB1F}"/>
              </a:ext>
            </a:extLst>
          </p:cNvPr>
          <p:cNvCxnSpPr/>
          <p:nvPr/>
        </p:nvCxnSpPr>
        <p:spPr>
          <a:xfrm>
            <a:off x="1868384" y="5059218"/>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44FFE0-3C27-A149-9FE9-B5144DE7A392}"/>
              </a:ext>
            </a:extLst>
          </p:cNvPr>
          <p:cNvCxnSpPr/>
          <p:nvPr/>
        </p:nvCxnSpPr>
        <p:spPr>
          <a:xfrm>
            <a:off x="5464628" y="4962236"/>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1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3BF3B94-4276-1D49-83E5-127C249C8D8B}"/>
              </a:ext>
            </a:extLst>
          </p:cNvPr>
          <p:cNvSpPr txBox="1"/>
          <p:nvPr/>
        </p:nvSpPr>
        <p:spPr>
          <a:xfrm>
            <a:off x="651430" y="304801"/>
            <a:ext cx="5490955" cy="9537226"/>
          </a:xfrm>
          <a:prstGeom prst="rect">
            <a:avLst/>
          </a:prstGeom>
          <a:noFill/>
        </p:spPr>
        <p:txBody>
          <a:bodyPr wrap="square" rtlCol="0">
            <a:spAutoFit/>
          </a:bodyPr>
          <a:lstStyle/>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まずは「新しい接続」を押し、カスタムモードで接続を進めます。</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接続先が無い場合は自動で接続画面に切り替わります。</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検索が終了したら、「</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」を選択してください。パスコードは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05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05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05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lang="en-US" altLang="ja-JP" sz="1050" dirty="0" err="1">
                <a:latin typeface="M+ 2p light" panose="020B0402020203020204" pitchFamily="34" charset="-128"/>
                <a:ea typeface="M+ 2p light" panose="020B0402020203020204" pitchFamily="34" charset="-128"/>
                <a:cs typeface="M+ 2p light" panose="020B0402020203020204" pitchFamily="34" charset="-128"/>
              </a:rPr>
              <a:t>Pincode</a:t>
            </a:r>
            <a:r>
              <a:rPr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lang="ja-JP" altLang="en-US" sz="105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サービス選択画面では「シリアルポート」を選択してください。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次の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ポート選択画面では接続元の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ポートを選択します。こだわりがなければデフォルトのままで構いません。</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7" name="グループ化 6">
            <a:extLst>
              <a:ext uri="{FF2B5EF4-FFF2-40B4-BE49-F238E27FC236}">
                <a16:creationId xmlns:a16="http://schemas.microsoft.com/office/drawing/2014/main" id="{4818F593-E13A-4563-8E30-B45955B2FF07}"/>
              </a:ext>
            </a:extLst>
          </p:cNvPr>
          <p:cNvGrpSpPr/>
          <p:nvPr/>
        </p:nvGrpSpPr>
        <p:grpSpPr>
          <a:xfrm>
            <a:off x="649045" y="304800"/>
            <a:ext cx="5559910" cy="2512903"/>
            <a:chOff x="504825" y="1135797"/>
            <a:chExt cx="5559910" cy="2512903"/>
          </a:xfrm>
        </p:grpSpPr>
        <p:pic>
          <p:nvPicPr>
            <p:cNvPr id="3" name="図 2">
              <a:extLst>
                <a:ext uri="{FF2B5EF4-FFF2-40B4-BE49-F238E27FC236}">
                  <a16:creationId xmlns:a16="http://schemas.microsoft.com/office/drawing/2014/main" id="{2C850DAF-969F-4779-A919-380F32AC9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1135797"/>
              <a:ext cx="2466975" cy="2512903"/>
            </a:xfrm>
            <a:prstGeom prst="rect">
              <a:avLst/>
            </a:prstGeom>
          </p:spPr>
        </p:pic>
        <p:pic>
          <p:nvPicPr>
            <p:cNvPr id="6" name="図 5">
              <a:extLst>
                <a:ext uri="{FF2B5EF4-FFF2-40B4-BE49-F238E27FC236}">
                  <a16:creationId xmlns:a16="http://schemas.microsoft.com/office/drawing/2014/main" id="{D61801C9-3B36-4822-9D43-E4B86CFC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353" y="1135797"/>
              <a:ext cx="2997382" cy="2512903"/>
            </a:xfrm>
            <a:prstGeom prst="rect">
              <a:avLst/>
            </a:prstGeom>
          </p:spPr>
        </p:pic>
      </p:grpSp>
      <p:grpSp>
        <p:nvGrpSpPr>
          <p:cNvPr id="12" name="グループ化 11">
            <a:extLst>
              <a:ext uri="{FF2B5EF4-FFF2-40B4-BE49-F238E27FC236}">
                <a16:creationId xmlns:a16="http://schemas.microsoft.com/office/drawing/2014/main" id="{E938FC7A-74A4-4C49-B4B8-DF12847579D6}"/>
              </a:ext>
            </a:extLst>
          </p:cNvPr>
          <p:cNvGrpSpPr/>
          <p:nvPr/>
        </p:nvGrpSpPr>
        <p:grpSpPr>
          <a:xfrm>
            <a:off x="649045" y="3367271"/>
            <a:ext cx="5548156" cy="2342323"/>
            <a:chOff x="649045" y="4336673"/>
            <a:chExt cx="5548156" cy="2342323"/>
          </a:xfrm>
        </p:grpSpPr>
        <p:pic>
          <p:nvPicPr>
            <p:cNvPr id="9" name="図 8">
              <a:extLst>
                <a:ext uri="{FF2B5EF4-FFF2-40B4-BE49-F238E27FC236}">
                  <a16:creationId xmlns:a16="http://schemas.microsoft.com/office/drawing/2014/main" id="{23373C24-2B78-4A57-A078-469195D49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45" y="4336673"/>
              <a:ext cx="2779955" cy="2342323"/>
            </a:xfrm>
            <a:prstGeom prst="rect">
              <a:avLst/>
            </a:prstGeom>
          </p:spPr>
        </p:pic>
        <p:pic>
          <p:nvPicPr>
            <p:cNvPr id="11" name="図 10">
              <a:extLst>
                <a:ext uri="{FF2B5EF4-FFF2-40B4-BE49-F238E27FC236}">
                  <a16:creationId xmlns:a16="http://schemas.microsoft.com/office/drawing/2014/main" id="{3331E13C-2CA1-4F91-AEA9-B558F3F81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1" y="4336673"/>
              <a:ext cx="2768200" cy="2342323"/>
            </a:xfrm>
            <a:prstGeom prst="rect">
              <a:avLst/>
            </a:prstGeom>
          </p:spPr>
        </p:pic>
      </p:grpSp>
      <p:grpSp>
        <p:nvGrpSpPr>
          <p:cNvPr id="17" name="グループ化 16">
            <a:extLst>
              <a:ext uri="{FF2B5EF4-FFF2-40B4-BE49-F238E27FC236}">
                <a16:creationId xmlns:a16="http://schemas.microsoft.com/office/drawing/2014/main" id="{BF89183A-FB98-4277-869C-F70282039EB9}"/>
              </a:ext>
            </a:extLst>
          </p:cNvPr>
          <p:cNvGrpSpPr/>
          <p:nvPr/>
        </p:nvGrpSpPr>
        <p:grpSpPr>
          <a:xfrm>
            <a:off x="649044" y="6537460"/>
            <a:ext cx="5548157" cy="2344349"/>
            <a:chOff x="649044" y="6537460"/>
            <a:chExt cx="5548157" cy="2344349"/>
          </a:xfrm>
        </p:grpSpPr>
        <p:pic>
          <p:nvPicPr>
            <p:cNvPr id="14" name="図 13">
              <a:extLst>
                <a:ext uri="{FF2B5EF4-FFF2-40B4-BE49-F238E27FC236}">
                  <a16:creationId xmlns:a16="http://schemas.microsoft.com/office/drawing/2014/main" id="{5C4D4D3D-B433-4F90-9BDF-795B0BEE8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44" y="6538704"/>
              <a:ext cx="2779955" cy="2343105"/>
            </a:xfrm>
            <a:prstGeom prst="rect">
              <a:avLst/>
            </a:prstGeom>
          </p:spPr>
        </p:pic>
        <p:pic>
          <p:nvPicPr>
            <p:cNvPr id="16" name="図 15">
              <a:extLst>
                <a:ext uri="{FF2B5EF4-FFF2-40B4-BE49-F238E27FC236}">
                  <a16:creationId xmlns:a16="http://schemas.microsoft.com/office/drawing/2014/main" id="{1366F299-8B52-4312-8D27-FEAA3A2C2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506" y="6537460"/>
              <a:ext cx="2769695" cy="2344349"/>
            </a:xfrm>
            <a:prstGeom prst="rect">
              <a:avLst/>
            </a:prstGeom>
          </p:spPr>
        </p:pic>
      </p:grpSp>
    </p:spTree>
    <p:extLst>
      <p:ext uri="{BB962C8B-B14F-4D97-AF65-F5344CB8AC3E}">
        <p14:creationId xmlns:p14="http://schemas.microsoft.com/office/powerpoint/2010/main" val="131311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A14A5C1-8D89-4308-ABFE-6CA3708C4F42}"/>
              </a:ext>
            </a:extLst>
          </p:cNvPr>
          <p:cNvSpPr txBox="1"/>
          <p:nvPr/>
        </p:nvSpPr>
        <p:spPr>
          <a:xfrm>
            <a:off x="564459" y="1029004"/>
            <a:ext cx="5736949" cy="1288366"/>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③起動方法</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起動にあたり、</a:t>
            </a:r>
            <a:r>
              <a:rPr kumimoji="1" lang="en-US" altLang="ja-JP" sz="1050" dirty="0">
                <a:latin typeface="M+ 2p heavy" panose="020B0803020203020204" pitchFamily="50" charset="-128"/>
                <a:ea typeface="M+ 2p heavy" panose="020B0803020203020204" pitchFamily="50" charset="-128"/>
                <a:cs typeface="M+ 2p heavy" panose="020B0803020203020204" pitchFamily="50" charset="-128"/>
              </a:rPr>
              <a:t>EV3_files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コンパイルした</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app</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に送信しておいてください。起動すると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LED</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がオレンジに点灯し、</a:t>
            </a:r>
            <a:r>
              <a:rPr kumimoji="1" lang="ja-JP" altLang="en-US" sz="105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Please Start</a:t>
            </a:r>
            <a:r>
              <a:rPr kumimoji="1" lang="ja-JP" altLang="en-US" sz="105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と表示されます。この状態で次に進んでください。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a:extLst>
              <a:ext uri="{FF2B5EF4-FFF2-40B4-BE49-F238E27FC236}">
                <a16:creationId xmlns:a16="http://schemas.microsoft.com/office/drawing/2014/main" id="{06FCB92D-6915-43A1-9851-89439A40F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00313" y="2631467"/>
            <a:ext cx="2287400" cy="1715550"/>
          </a:xfrm>
          <a:prstGeom prst="rect">
            <a:avLst/>
          </a:prstGeom>
        </p:spPr>
      </p:pic>
      <p:sp>
        <p:nvSpPr>
          <p:cNvPr id="7" name="テキスト ボックス 6">
            <a:extLst>
              <a:ext uri="{FF2B5EF4-FFF2-40B4-BE49-F238E27FC236}">
                <a16:creationId xmlns:a16="http://schemas.microsoft.com/office/drawing/2014/main" id="{EF280D26-4E8C-4477-931D-7DB1FF7EDFCC}"/>
              </a:ext>
            </a:extLst>
          </p:cNvPr>
          <p:cNvSpPr txBox="1"/>
          <p:nvPr/>
        </p:nvSpPr>
        <p:spPr>
          <a:xfrm>
            <a:off x="2698347" y="2307622"/>
            <a:ext cx="3603061" cy="523220"/>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次に、</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Windows</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側のアプリを起動します。「</a:t>
            </a:r>
            <a:r>
              <a:rPr kumimoji="1" lang="en-US" altLang="ja-JP" sz="1400" dirty="0">
                <a:solidFill>
                  <a:srgbClr val="FF0000"/>
                </a:solidFill>
                <a:latin typeface="M+ 1p medium" panose="020B0603020203020204" pitchFamily="50" charset="-128"/>
                <a:ea typeface="M+ 1p medium" panose="020B0603020203020204" pitchFamily="50" charset="-128"/>
                <a:cs typeface="M+ 1p medium" panose="020B0603020203020204" pitchFamily="50" charset="-128"/>
              </a:rPr>
              <a:t>Connect to EV3.exe</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」です。</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2" name="テキスト ボックス 11">
            <a:extLst>
              <a:ext uri="{FF2B5EF4-FFF2-40B4-BE49-F238E27FC236}">
                <a16:creationId xmlns:a16="http://schemas.microsoft.com/office/drawing/2014/main" id="{C56F8999-EAA2-4D97-8747-A0F6B12BED63}"/>
              </a:ext>
            </a:extLst>
          </p:cNvPr>
          <p:cNvSpPr txBox="1"/>
          <p:nvPr/>
        </p:nvSpPr>
        <p:spPr>
          <a:xfrm>
            <a:off x="564459" y="4770044"/>
            <a:ext cx="5736949" cy="1280672"/>
          </a:xfrm>
          <a:prstGeom prst="rect">
            <a:avLst/>
          </a:prstGeom>
          <a:noFill/>
        </p:spPr>
        <p:txBody>
          <a:bodyPr wrap="square" rtlCol="0">
            <a:spAutoFit/>
          </a:bodyPr>
          <a:lstStyle/>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起動すると以下のような画面が表示されます。まずは</a:t>
            </a:r>
            <a:r>
              <a:rPr kumimoji="1" lang="en-US" altLang="ja-JP" sz="105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COM</a:t>
            </a:r>
            <a:r>
              <a:rPr kumimoji="1" lang="ja-JP" altLang="en-US" sz="105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ポート</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を設定してください。これは先ほどの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の接続の際に控えた</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ポートです。次に、</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赤い「</a:t>
            </a:r>
            <a:r>
              <a:rPr kumimoji="1" lang="en-US" altLang="ja-JP"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ボタンを押して、</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ポートを開通させてください。</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開通する前に、</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Tera Term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等の接続は</a:t>
            </a:r>
            <a:r>
              <a:rPr kumimoji="1" lang="ja-JP" altLang="en-US" sz="1050" dirty="0">
                <a:latin typeface="M+ 2c black" panose="020B0803020204020204" pitchFamily="50" charset="-128"/>
                <a:ea typeface="M+ 2c black" panose="020B0803020204020204" pitchFamily="50" charset="-128"/>
                <a:cs typeface="M+ 2c black" panose="020B0803020204020204" pitchFamily="50" charset="-128"/>
              </a:rPr>
              <a:t>全て切断</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してください。</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開通できればボタンが</a:t>
            </a:r>
            <a:r>
              <a:rPr kumimoji="1" lang="ja-JP" altLang="en-US" sz="1050" dirty="0">
                <a:solidFill>
                  <a:srgbClr val="00B050"/>
                </a:solidFill>
                <a:latin typeface="M+ 2p medium" panose="020B0503020203020204" pitchFamily="34" charset="-128"/>
                <a:ea typeface="M+ 2p medium" panose="020B0503020203020204" pitchFamily="34" charset="-128"/>
                <a:cs typeface="M+ 2p medium" panose="020B0503020203020204" pitchFamily="34" charset="-128"/>
              </a:rPr>
              <a:t>緑色</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に変わります。開通できなかった場合、例外が発生し、エラーが起こります。この時点では、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側には何も変化は起きません。</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2" name="グループ化 1">
            <a:extLst>
              <a:ext uri="{FF2B5EF4-FFF2-40B4-BE49-F238E27FC236}">
                <a16:creationId xmlns:a16="http://schemas.microsoft.com/office/drawing/2014/main" id="{6396651E-E9C1-479D-B18F-8A1ECB691D9A}"/>
              </a:ext>
            </a:extLst>
          </p:cNvPr>
          <p:cNvGrpSpPr/>
          <p:nvPr/>
        </p:nvGrpSpPr>
        <p:grpSpPr>
          <a:xfrm>
            <a:off x="1304378" y="6187818"/>
            <a:ext cx="4179879" cy="3190053"/>
            <a:chOff x="1304378" y="6187818"/>
            <a:chExt cx="4179879" cy="3190053"/>
          </a:xfrm>
        </p:grpSpPr>
        <p:pic>
          <p:nvPicPr>
            <p:cNvPr id="11" name="図 10">
              <a:extLst>
                <a:ext uri="{FF2B5EF4-FFF2-40B4-BE49-F238E27FC236}">
                  <a16:creationId xmlns:a16="http://schemas.microsoft.com/office/drawing/2014/main" id="{E2138598-3D28-449F-9092-02110C813535}"/>
                </a:ext>
              </a:extLst>
            </p:cNvPr>
            <p:cNvPicPr>
              <a:picLocks noChangeAspect="1"/>
            </p:cNvPicPr>
            <p:nvPr/>
          </p:nvPicPr>
          <p:blipFill rotWithShape="1">
            <a:blip r:embed="rId3">
              <a:extLst>
                <a:ext uri="{28A0092B-C50C-407E-A947-70E740481C1C}">
                  <a14:useLocalDpi xmlns:a14="http://schemas.microsoft.com/office/drawing/2010/main" val="0"/>
                </a:ext>
              </a:extLst>
            </a:blip>
            <a:srcRect l="18195" t="2911" r="18055" b="9091"/>
            <a:stretch/>
          </p:blipFill>
          <p:spPr>
            <a:xfrm>
              <a:off x="1373742" y="6187818"/>
              <a:ext cx="4110515" cy="3190053"/>
            </a:xfrm>
            <a:prstGeom prst="rect">
              <a:avLst/>
            </a:prstGeom>
          </p:spPr>
        </p:pic>
        <p:sp>
          <p:nvSpPr>
            <p:cNvPr id="16" name="円: 塗りつぶしなし 15">
              <a:extLst>
                <a:ext uri="{FF2B5EF4-FFF2-40B4-BE49-F238E27FC236}">
                  <a16:creationId xmlns:a16="http://schemas.microsoft.com/office/drawing/2014/main" id="{2B3FF924-C5F8-4C22-AA47-07F1BC0EFBE3}"/>
                </a:ext>
              </a:extLst>
            </p:cNvPr>
            <p:cNvSpPr/>
            <p:nvPr/>
          </p:nvSpPr>
          <p:spPr>
            <a:xfrm>
              <a:off x="1304378" y="6407362"/>
              <a:ext cx="681990" cy="291465"/>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B97DB27D-DA33-43EC-96D2-109250420D1C}"/>
                </a:ext>
              </a:extLst>
            </p:cNvPr>
            <p:cNvSpPr/>
            <p:nvPr/>
          </p:nvSpPr>
          <p:spPr>
            <a:xfrm>
              <a:off x="2501788" y="6407361"/>
              <a:ext cx="771409" cy="291465"/>
            </a:xfrm>
            <a:prstGeom prst="donut">
              <a:avLst>
                <a:gd name="adj" fmla="val 7204"/>
              </a:avLst>
            </a:prstGeom>
            <a:solidFill>
              <a:srgbClr val="00B0F0"/>
            </a:solidFill>
            <a:ln w="952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pic>
        <p:nvPicPr>
          <p:cNvPr id="3" name="図 2">
            <a:extLst>
              <a:ext uri="{FF2B5EF4-FFF2-40B4-BE49-F238E27FC236}">
                <a16:creationId xmlns:a16="http://schemas.microsoft.com/office/drawing/2014/main" id="{2644E2FE-06D7-45CF-BC2E-1733AC668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169" y="2967944"/>
            <a:ext cx="3373415" cy="963833"/>
          </a:xfrm>
          <a:prstGeom prst="rect">
            <a:avLst/>
          </a:prstGeom>
          <a:ln w="15875">
            <a:solidFill>
              <a:schemeClr val="tx1"/>
            </a:solidFill>
          </a:ln>
        </p:spPr>
      </p:pic>
    </p:spTree>
    <p:extLst>
      <p:ext uri="{BB962C8B-B14F-4D97-AF65-F5344CB8AC3E}">
        <p14:creationId xmlns:p14="http://schemas.microsoft.com/office/powerpoint/2010/main" val="253211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A06ADDF0-CDCE-4C79-A979-7AACE06528F5}"/>
              </a:ext>
            </a:extLst>
          </p:cNvPr>
          <p:cNvSpPr txBox="1"/>
          <p:nvPr/>
        </p:nvSpPr>
        <p:spPr>
          <a:xfrm>
            <a:off x="527492" y="649206"/>
            <a:ext cx="1422293" cy="795924"/>
          </a:xfrm>
          <a:prstGeom prst="rect">
            <a:avLst/>
          </a:prstGeom>
          <a:noFill/>
        </p:spPr>
        <p:txBody>
          <a:bodyPr wrap="square" rtlCol="0">
            <a:spAutoFit/>
          </a:bodyPr>
          <a:lstStyle/>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これが接続された状態です。再度押せば、接続は解除されます。</a:t>
            </a:r>
          </a:p>
        </p:txBody>
      </p:sp>
      <p:sp>
        <p:nvSpPr>
          <p:cNvPr id="9" name="テキスト ボックス 8">
            <a:extLst>
              <a:ext uri="{FF2B5EF4-FFF2-40B4-BE49-F238E27FC236}">
                <a16:creationId xmlns:a16="http://schemas.microsoft.com/office/drawing/2014/main" id="{2FB15848-01D8-43BD-8063-5AEC71C73CC4}"/>
              </a:ext>
            </a:extLst>
          </p:cNvPr>
          <p:cNvSpPr txBox="1"/>
          <p:nvPr/>
        </p:nvSpPr>
        <p:spPr>
          <a:xfrm>
            <a:off x="556067" y="3626533"/>
            <a:ext cx="5746644" cy="5481822"/>
          </a:xfrm>
          <a:prstGeom prst="rect">
            <a:avLst/>
          </a:prstGeom>
          <a:noFill/>
        </p:spPr>
        <p:txBody>
          <a:bodyPr wrap="square" rtlCol="0">
            <a:spAutoFit/>
          </a:bodyPr>
          <a:lstStyle/>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接続が完了したら、</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Start</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を押してください。正常に作動すれば、</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側での送受信が始まります。センサー値を取得するにはセンサーを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Config</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する必要があるので、</a:t>
            </a:r>
            <a:r>
              <a:rPr kumimoji="1" lang="ja-JP" altLang="en-US" sz="105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各ポートのモーター・センサー</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を正確に選んでください。間違ったセンサーを選択すると、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側が固まってしまいます。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このようにセンサー値がリアルタイムで表示されます。また、角ポートの</a:t>
            </a:r>
            <a:r>
              <a:rPr kumimoji="1" lang="en-US" altLang="ja-JP" sz="105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mode</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を変更することで、取得する値を変えることができます。</a:t>
            </a:r>
            <a:r>
              <a:rPr kumimoji="1" lang="ja-JP" altLang="en-US" sz="105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Reset</a:t>
            </a:r>
            <a:r>
              <a:rPr kumimoji="1" lang="ja-JP" altLang="en-US" sz="105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ボタンはジャイロセンサーとモーターのみ有効です。その他センサー別の各種設定は別の項で説明いたします。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終了時は必ず</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End</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を押した後、</a:t>
            </a:r>
            <a:r>
              <a:rPr kumimoji="1" lang="ja-JP" altLang="en-US" sz="105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05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をもう一度押しシリアルポートを閉じてください。この作業を怠ると、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において次回</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app</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起動時にクラッシュします。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2" name="グループ化 1">
            <a:extLst>
              <a:ext uri="{FF2B5EF4-FFF2-40B4-BE49-F238E27FC236}">
                <a16:creationId xmlns:a16="http://schemas.microsoft.com/office/drawing/2014/main" id="{464BE970-BF0C-479C-81C8-CBEB86CE72C4}"/>
              </a:ext>
            </a:extLst>
          </p:cNvPr>
          <p:cNvGrpSpPr/>
          <p:nvPr/>
        </p:nvGrpSpPr>
        <p:grpSpPr>
          <a:xfrm>
            <a:off x="1949785" y="582329"/>
            <a:ext cx="4324350" cy="2814582"/>
            <a:chOff x="1720048" y="238580"/>
            <a:chExt cx="4874427" cy="3352800"/>
          </a:xfrm>
        </p:grpSpPr>
        <p:pic>
          <p:nvPicPr>
            <p:cNvPr id="3" name="図 2">
              <a:extLst>
                <a:ext uri="{FF2B5EF4-FFF2-40B4-BE49-F238E27FC236}">
                  <a16:creationId xmlns:a16="http://schemas.microsoft.com/office/drawing/2014/main" id="{CB1F69ED-1CDB-4A35-A231-9FF03A9A82E8}"/>
                </a:ext>
              </a:extLst>
            </p:cNvPr>
            <p:cNvPicPr>
              <a:picLocks noChangeAspect="1"/>
            </p:cNvPicPr>
            <p:nvPr/>
          </p:nvPicPr>
          <p:blipFill rotWithShape="1">
            <a:blip r:embed="rId2">
              <a:extLst>
                <a:ext uri="{28A0092B-C50C-407E-A947-70E740481C1C}">
                  <a14:useLocalDpi xmlns:a14="http://schemas.microsoft.com/office/drawing/2010/main" val="0"/>
                </a:ext>
              </a:extLst>
            </a:blip>
            <a:srcRect l="18611" t="3557" r="18333" b="9486"/>
            <a:stretch/>
          </p:blipFill>
          <p:spPr>
            <a:xfrm>
              <a:off x="2270125" y="238580"/>
              <a:ext cx="4324350" cy="3352800"/>
            </a:xfrm>
            <a:prstGeom prst="rect">
              <a:avLst/>
            </a:prstGeom>
          </p:spPr>
        </p:pic>
        <p:sp>
          <p:nvSpPr>
            <p:cNvPr id="6" name="円: 塗りつぶしなし 5">
              <a:extLst>
                <a:ext uri="{FF2B5EF4-FFF2-40B4-BE49-F238E27FC236}">
                  <a16:creationId xmlns:a16="http://schemas.microsoft.com/office/drawing/2014/main" id="{9323E4EF-5157-4A7B-9FF0-D5B12FF7E72C}"/>
                </a:ext>
              </a:extLst>
            </p:cNvPr>
            <p:cNvSpPr/>
            <p:nvPr/>
          </p:nvSpPr>
          <p:spPr>
            <a:xfrm>
              <a:off x="2688423" y="46362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矢印: 右 6">
              <a:extLst>
                <a:ext uri="{FF2B5EF4-FFF2-40B4-BE49-F238E27FC236}">
                  <a16:creationId xmlns:a16="http://schemas.microsoft.com/office/drawing/2014/main" id="{0EBD9DDD-F033-42F9-9C95-50B9D02B26F6}"/>
                </a:ext>
              </a:extLst>
            </p:cNvPr>
            <p:cNvSpPr/>
            <p:nvPr/>
          </p:nvSpPr>
          <p:spPr>
            <a:xfrm>
              <a:off x="1720048" y="428468"/>
              <a:ext cx="498475" cy="367777"/>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レーム 9">
              <a:extLst>
                <a:ext uri="{FF2B5EF4-FFF2-40B4-BE49-F238E27FC236}">
                  <a16:creationId xmlns:a16="http://schemas.microsoft.com/office/drawing/2014/main" id="{2FCAFE96-A7B0-4A4B-874C-45322FC96FA3}"/>
                </a:ext>
              </a:extLst>
            </p:cNvPr>
            <p:cNvSpPr/>
            <p:nvPr/>
          </p:nvSpPr>
          <p:spPr>
            <a:xfrm>
              <a:off x="3136900"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フレーム 10">
              <a:extLst>
                <a:ext uri="{FF2B5EF4-FFF2-40B4-BE49-F238E27FC236}">
                  <a16:creationId xmlns:a16="http://schemas.microsoft.com/office/drawing/2014/main" id="{B82DAFCD-7249-498D-A661-91DBDDF538FD}"/>
                </a:ext>
              </a:extLst>
            </p:cNvPr>
            <p:cNvSpPr/>
            <p:nvPr/>
          </p:nvSpPr>
          <p:spPr>
            <a:xfrm>
              <a:off x="3136900"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フレーム 11">
              <a:extLst>
                <a:ext uri="{FF2B5EF4-FFF2-40B4-BE49-F238E27FC236}">
                  <a16:creationId xmlns:a16="http://schemas.microsoft.com/office/drawing/2014/main" id="{72BDB5C6-BF2A-4703-815C-E0973B74F77C}"/>
                </a:ext>
              </a:extLst>
            </p:cNvPr>
            <p:cNvSpPr/>
            <p:nvPr/>
          </p:nvSpPr>
          <p:spPr>
            <a:xfrm>
              <a:off x="3136900"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9796D062-D979-4D71-AF55-0099F8D40E82}"/>
                </a:ext>
              </a:extLst>
            </p:cNvPr>
            <p:cNvSpPr/>
            <p:nvPr/>
          </p:nvSpPr>
          <p:spPr>
            <a:xfrm>
              <a:off x="3136900"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BAAE675C-EBA4-483C-BBB6-31E7FEB5FD50}"/>
                </a:ext>
              </a:extLst>
            </p:cNvPr>
            <p:cNvSpPr/>
            <p:nvPr/>
          </p:nvSpPr>
          <p:spPr>
            <a:xfrm>
              <a:off x="5208588"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レーム 14">
              <a:extLst>
                <a:ext uri="{FF2B5EF4-FFF2-40B4-BE49-F238E27FC236}">
                  <a16:creationId xmlns:a16="http://schemas.microsoft.com/office/drawing/2014/main" id="{66E865ED-83FC-485A-B70C-318308A186A1}"/>
                </a:ext>
              </a:extLst>
            </p:cNvPr>
            <p:cNvSpPr/>
            <p:nvPr/>
          </p:nvSpPr>
          <p:spPr>
            <a:xfrm>
              <a:off x="5208588"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フレーム 15">
              <a:extLst>
                <a:ext uri="{FF2B5EF4-FFF2-40B4-BE49-F238E27FC236}">
                  <a16:creationId xmlns:a16="http://schemas.microsoft.com/office/drawing/2014/main" id="{DA2EBE07-1346-41E7-9B00-D303749C3707}"/>
                </a:ext>
              </a:extLst>
            </p:cNvPr>
            <p:cNvSpPr/>
            <p:nvPr/>
          </p:nvSpPr>
          <p:spPr>
            <a:xfrm>
              <a:off x="5208588"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フレーム 16">
              <a:extLst>
                <a:ext uri="{FF2B5EF4-FFF2-40B4-BE49-F238E27FC236}">
                  <a16:creationId xmlns:a16="http://schemas.microsoft.com/office/drawing/2014/main" id="{3B95ABE5-F0A5-403A-BC7D-A0667B795AF3}"/>
                </a:ext>
              </a:extLst>
            </p:cNvPr>
            <p:cNvSpPr/>
            <p:nvPr/>
          </p:nvSpPr>
          <p:spPr>
            <a:xfrm>
              <a:off x="5208588"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4" name="グループ化 3">
            <a:extLst>
              <a:ext uri="{FF2B5EF4-FFF2-40B4-BE49-F238E27FC236}">
                <a16:creationId xmlns:a16="http://schemas.microsoft.com/office/drawing/2014/main" id="{5E585FF8-704D-44F9-AC73-867F6C30B11B}"/>
              </a:ext>
            </a:extLst>
          </p:cNvPr>
          <p:cNvGrpSpPr/>
          <p:nvPr/>
        </p:nvGrpSpPr>
        <p:grpSpPr>
          <a:xfrm>
            <a:off x="2392007" y="4615793"/>
            <a:ext cx="3916363" cy="3040913"/>
            <a:chOff x="2236787" y="4615793"/>
            <a:chExt cx="4391026" cy="3352800"/>
          </a:xfrm>
        </p:grpSpPr>
        <p:pic>
          <p:nvPicPr>
            <p:cNvPr id="19" name="図 18">
              <a:extLst>
                <a:ext uri="{FF2B5EF4-FFF2-40B4-BE49-F238E27FC236}">
                  <a16:creationId xmlns:a16="http://schemas.microsoft.com/office/drawing/2014/main" id="{CD4C084C-B116-4B64-BD9F-40BB5A9DEE6D}"/>
                </a:ext>
              </a:extLst>
            </p:cNvPr>
            <p:cNvPicPr>
              <a:picLocks noChangeAspect="1"/>
            </p:cNvPicPr>
            <p:nvPr/>
          </p:nvPicPr>
          <p:blipFill rotWithShape="1">
            <a:blip r:embed="rId3">
              <a:extLst>
                <a:ext uri="{28A0092B-C50C-407E-A947-70E740481C1C}">
                  <a14:useLocalDpi xmlns:a14="http://schemas.microsoft.com/office/drawing/2010/main" val="0"/>
                </a:ext>
              </a:extLst>
            </a:blip>
            <a:srcRect l="18195" t="3311" r="17778" b="9733"/>
            <a:stretch/>
          </p:blipFill>
          <p:spPr>
            <a:xfrm>
              <a:off x="2236787" y="4615793"/>
              <a:ext cx="4391026" cy="3352800"/>
            </a:xfrm>
            <a:prstGeom prst="rect">
              <a:avLst/>
            </a:prstGeom>
          </p:spPr>
        </p:pic>
        <p:sp>
          <p:nvSpPr>
            <p:cNvPr id="20" name="円: 塗りつぶしなし 19">
              <a:extLst>
                <a:ext uri="{FF2B5EF4-FFF2-40B4-BE49-F238E27FC236}">
                  <a16:creationId xmlns:a16="http://schemas.microsoft.com/office/drawing/2014/main" id="{2261CDBE-8EDA-49AE-99C4-6A93CDF095BD}"/>
                </a:ext>
              </a:extLst>
            </p:cNvPr>
            <p:cNvSpPr/>
            <p:nvPr/>
          </p:nvSpPr>
          <p:spPr>
            <a:xfrm>
              <a:off x="3094823" y="4858579"/>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円: 塗りつぶしなし 20">
              <a:extLst>
                <a:ext uri="{FF2B5EF4-FFF2-40B4-BE49-F238E27FC236}">
                  <a16:creationId xmlns:a16="http://schemas.microsoft.com/office/drawing/2014/main" id="{C0B91447-1488-4EA8-A0DE-71D4D3695941}"/>
                </a:ext>
              </a:extLst>
            </p:cNvPr>
            <p:cNvSpPr/>
            <p:nvPr/>
          </p:nvSpPr>
          <p:spPr>
            <a:xfrm>
              <a:off x="2270125" y="4858579"/>
              <a:ext cx="483402" cy="260279"/>
            </a:xfrm>
            <a:prstGeom prst="donut">
              <a:avLst>
                <a:gd name="adj" fmla="val 7204"/>
              </a:avLst>
            </a:prstGeom>
            <a:solidFill>
              <a:srgbClr val="92D050"/>
            </a:solidFill>
            <a:ln w="9525"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矢印: 右 21">
              <a:extLst>
                <a:ext uri="{FF2B5EF4-FFF2-40B4-BE49-F238E27FC236}">
                  <a16:creationId xmlns:a16="http://schemas.microsoft.com/office/drawing/2014/main" id="{9FB9E6B8-BB93-47DD-BADE-2F62BCA8C039}"/>
                </a:ext>
              </a:extLst>
            </p:cNvPr>
            <p:cNvSpPr/>
            <p:nvPr/>
          </p:nvSpPr>
          <p:spPr>
            <a:xfrm rot="18592206">
              <a:off x="2630585" y="5292031"/>
              <a:ext cx="365735" cy="33473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74E256A-A4E7-4197-90FF-ECDADF436E09}"/>
                </a:ext>
              </a:extLst>
            </p:cNvPr>
            <p:cNvSpPr/>
            <p:nvPr/>
          </p:nvSpPr>
          <p:spPr>
            <a:xfrm rot="14596655">
              <a:off x="4160812" y="5747787"/>
              <a:ext cx="365735" cy="334730"/>
            </a:xfrm>
            <a:prstGeom prst="rightArrow">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1645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4625C7-3BE7-4CD1-945A-5A795F3600C7}"/>
              </a:ext>
            </a:extLst>
          </p:cNvPr>
          <p:cNvSpPr txBox="1"/>
          <p:nvPr/>
        </p:nvSpPr>
        <p:spPr>
          <a:xfrm>
            <a:off x="466725" y="528430"/>
            <a:ext cx="6191250" cy="710194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④</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側アプリの説明</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センサー用のポート</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4</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また、モーター用のポート</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D</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以下、各センサーごとの説明を記します。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(ⅰ)</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超音波センサー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[ULTRA SONIC]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(ⅱ)</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ジャイロセンサー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[GYRO]</a:t>
            </a:r>
          </a:p>
        </p:txBody>
      </p:sp>
      <p:grpSp>
        <p:nvGrpSpPr>
          <p:cNvPr id="13" name="グループ化 12">
            <a:extLst>
              <a:ext uri="{FF2B5EF4-FFF2-40B4-BE49-F238E27FC236}">
                <a16:creationId xmlns:a16="http://schemas.microsoft.com/office/drawing/2014/main" id="{8AA653DB-DDA6-4D4C-B11C-322B1F522AFB}"/>
              </a:ext>
            </a:extLst>
          </p:cNvPr>
          <p:cNvGrpSpPr/>
          <p:nvPr/>
        </p:nvGrpSpPr>
        <p:grpSpPr>
          <a:xfrm>
            <a:off x="347187" y="1080999"/>
            <a:ext cx="6163626" cy="1384995"/>
            <a:chOff x="333375" y="1327732"/>
            <a:chExt cx="6163626" cy="1384995"/>
          </a:xfrm>
        </p:grpSpPr>
        <p:pic>
          <p:nvPicPr>
            <p:cNvPr id="4" name="図 3">
              <a:extLst>
                <a:ext uri="{FF2B5EF4-FFF2-40B4-BE49-F238E27FC236}">
                  <a16:creationId xmlns:a16="http://schemas.microsoft.com/office/drawing/2014/main" id="{06F08ECF-187E-4141-B271-9D7A3BFC2D29}"/>
                </a:ext>
              </a:extLst>
            </p:cNvPr>
            <p:cNvPicPr>
              <a:picLocks noChangeAspect="1"/>
            </p:cNvPicPr>
            <p:nvPr/>
          </p:nvPicPr>
          <p:blipFill rotWithShape="1">
            <a:blip r:embed="rId2">
              <a:extLst>
                <a:ext uri="{28A0092B-C50C-407E-A947-70E740481C1C}">
                  <a14:useLocalDpi xmlns:a14="http://schemas.microsoft.com/office/drawing/2010/main" val="0"/>
                </a:ext>
              </a:extLst>
            </a:blip>
            <a:srcRect l="19375" t="15168" r="50421" b="71245"/>
            <a:stretch/>
          </p:blipFill>
          <p:spPr>
            <a:xfrm>
              <a:off x="578169" y="1594950"/>
              <a:ext cx="3544251" cy="896391"/>
            </a:xfrm>
            <a:prstGeom prst="rect">
              <a:avLst/>
            </a:prstGeom>
          </p:spPr>
        </p:pic>
        <p:sp>
          <p:nvSpPr>
            <p:cNvPr id="5" name="テキスト ボックス 4">
              <a:extLst>
                <a:ext uri="{FF2B5EF4-FFF2-40B4-BE49-F238E27FC236}">
                  <a16:creationId xmlns:a16="http://schemas.microsoft.com/office/drawing/2014/main" id="{F1D33CF2-8F23-4F7E-A8CF-1EBBA054B7A7}"/>
                </a:ext>
              </a:extLst>
            </p:cNvPr>
            <p:cNvSpPr txBox="1"/>
            <p:nvPr/>
          </p:nvSpPr>
          <p:spPr>
            <a:xfrm>
              <a:off x="333375" y="149093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6" name="テキスト ボックス 5">
              <a:extLst>
                <a:ext uri="{FF2B5EF4-FFF2-40B4-BE49-F238E27FC236}">
                  <a16:creationId xmlns:a16="http://schemas.microsoft.com/office/drawing/2014/main" id="{20CC15EC-EBCA-4F1B-B683-B397D5402563}"/>
                </a:ext>
              </a:extLst>
            </p:cNvPr>
            <p:cNvSpPr txBox="1"/>
            <p:nvPr/>
          </p:nvSpPr>
          <p:spPr>
            <a:xfrm>
              <a:off x="513397" y="210186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7" name="テキスト ボックス 6">
              <a:extLst>
                <a:ext uri="{FF2B5EF4-FFF2-40B4-BE49-F238E27FC236}">
                  <a16:creationId xmlns:a16="http://schemas.microsoft.com/office/drawing/2014/main" id="{2CF6EB1F-E93E-4A0A-81A1-E893C47DE498}"/>
                </a:ext>
              </a:extLst>
            </p:cNvPr>
            <p:cNvSpPr txBox="1"/>
            <p:nvPr/>
          </p:nvSpPr>
          <p:spPr>
            <a:xfrm>
              <a:off x="2794635" y="1514301"/>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8" name="テキスト ボックス 7">
              <a:extLst>
                <a:ext uri="{FF2B5EF4-FFF2-40B4-BE49-F238E27FC236}">
                  <a16:creationId xmlns:a16="http://schemas.microsoft.com/office/drawing/2014/main" id="{28688908-8260-413A-9069-4C274A4F4FF2}"/>
                </a:ext>
              </a:extLst>
            </p:cNvPr>
            <p:cNvSpPr txBox="1"/>
            <p:nvPr/>
          </p:nvSpPr>
          <p:spPr>
            <a:xfrm>
              <a:off x="2794634" y="1749136"/>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9" name="テキスト ボックス 8">
              <a:extLst>
                <a:ext uri="{FF2B5EF4-FFF2-40B4-BE49-F238E27FC236}">
                  <a16:creationId xmlns:a16="http://schemas.microsoft.com/office/drawing/2014/main" id="{ACC15979-9C83-4396-8AC6-8E1D861C1AE0}"/>
                </a:ext>
              </a:extLst>
            </p:cNvPr>
            <p:cNvSpPr txBox="1"/>
            <p:nvPr/>
          </p:nvSpPr>
          <p:spPr>
            <a:xfrm>
              <a:off x="3278504" y="204314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10" name="テキスト ボックス 9">
              <a:extLst>
                <a:ext uri="{FF2B5EF4-FFF2-40B4-BE49-F238E27FC236}">
                  <a16:creationId xmlns:a16="http://schemas.microsoft.com/office/drawing/2014/main" id="{81F77753-149F-48FF-A0E2-7DA07145506D}"/>
                </a:ext>
              </a:extLst>
            </p:cNvPr>
            <p:cNvSpPr txBox="1"/>
            <p:nvPr/>
          </p:nvSpPr>
          <p:spPr>
            <a:xfrm>
              <a:off x="3935729" y="156452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p>
          </p:txBody>
        </p:sp>
        <p:sp>
          <p:nvSpPr>
            <p:cNvPr id="12" name="テキスト ボックス 11">
              <a:extLst>
                <a:ext uri="{FF2B5EF4-FFF2-40B4-BE49-F238E27FC236}">
                  <a16:creationId xmlns:a16="http://schemas.microsoft.com/office/drawing/2014/main" id="{6F7FD689-83E5-4C30-B1DC-290FD7987921}"/>
                </a:ext>
              </a:extLst>
            </p:cNvPr>
            <p:cNvSpPr txBox="1"/>
            <p:nvPr/>
          </p:nvSpPr>
          <p:spPr>
            <a:xfrm>
              <a:off x="4452935" y="1327732"/>
              <a:ext cx="2044066" cy="1384995"/>
            </a:xfrm>
            <a:prstGeom prst="rect">
              <a:avLst/>
            </a:prstGeom>
            <a:noFill/>
          </p:spPr>
          <p:txBody>
            <a:bodyPr wrap="square" rtlCol="0">
              <a:spAutoFit/>
            </a:bodyPr>
            <a:lstStyle/>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grpSp>
      <p:grpSp>
        <p:nvGrpSpPr>
          <p:cNvPr id="23" name="グループ化 22">
            <a:extLst>
              <a:ext uri="{FF2B5EF4-FFF2-40B4-BE49-F238E27FC236}">
                <a16:creationId xmlns:a16="http://schemas.microsoft.com/office/drawing/2014/main" id="{8666C7D9-7A75-4BFE-B2DC-42B5CCF84857}"/>
              </a:ext>
            </a:extLst>
          </p:cNvPr>
          <p:cNvGrpSpPr/>
          <p:nvPr/>
        </p:nvGrpSpPr>
        <p:grpSpPr>
          <a:xfrm>
            <a:off x="329089" y="3002727"/>
            <a:ext cx="6181724" cy="1384995"/>
            <a:chOff x="342901" y="2821365"/>
            <a:chExt cx="6181724" cy="1384995"/>
          </a:xfrm>
        </p:grpSpPr>
        <p:pic>
          <p:nvPicPr>
            <p:cNvPr id="15" name="図 14">
              <a:extLst>
                <a:ext uri="{FF2B5EF4-FFF2-40B4-BE49-F238E27FC236}">
                  <a16:creationId xmlns:a16="http://schemas.microsoft.com/office/drawing/2014/main" id="{C0888CBA-2FBF-428A-ACEA-CE24880EDEF2}"/>
                </a:ext>
              </a:extLst>
            </p:cNvPr>
            <p:cNvPicPr>
              <a:picLocks noChangeAspect="1"/>
            </p:cNvPicPr>
            <p:nvPr/>
          </p:nvPicPr>
          <p:blipFill rotWithShape="1">
            <a:blip r:embed="rId2">
              <a:extLst>
                <a:ext uri="{28A0092B-C50C-407E-A947-70E740481C1C}">
                  <a14:useLocalDpi xmlns:a14="http://schemas.microsoft.com/office/drawing/2010/main" val="0"/>
                </a:ext>
              </a:extLst>
            </a:blip>
            <a:srcRect l="49675" t="15168" r="20073" b="72233"/>
            <a:stretch/>
          </p:blipFill>
          <p:spPr>
            <a:xfrm>
              <a:off x="591981" y="3046255"/>
              <a:ext cx="3544251" cy="829857"/>
            </a:xfrm>
            <a:prstGeom prst="rect">
              <a:avLst/>
            </a:prstGeom>
          </p:spPr>
        </p:pic>
        <p:sp>
          <p:nvSpPr>
            <p:cNvPr id="16" name="テキスト ボックス 15">
              <a:extLst>
                <a:ext uri="{FF2B5EF4-FFF2-40B4-BE49-F238E27FC236}">
                  <a16:creationId xmlns:a16="http://schemas.microsoft.com/office/drawing/2014/main" id="{745D5A74-AEE2-4BAF-9FD9-FB9BD1DC7B48}"/>
                </a:ext>
              </a:extLst>
            </p:cNvPr>
            <p:cNvSpPr txBox="1"/>
            <p:nvPr/>
          </p:nvSpPr>
          <p:spPr>
            <a:xfrm>
              <a:off x="4480559" y="2821365"/>
              <a:ext cx="2044066" cy="1384995"/>
            </a:xfrm>
            <a:prstGeom prst="rect">
              <a:avLst/>
            </a:prstGeom>
            <a:noFill/>
          </p:spPr>
          <p:txBody>
            <a:bodyPr wrap="square" rtlCol="0">
              <a:spAutoFit/>
            </a:bodyPr>
            <a:lstStyle/>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sp>
          <p:nvSpPr>
            <p:cNvPr id="17" name="テキスト ボックス 16">
              <a:extLst>
                <a:ext uri="{FF2B5EF4-FFF2-40B4-BE49-F238E27FC236}">
                  <a16:creationId xmlns:a16="http://schemas.microsoft.com/office/drawing/2014/main" id="{75EFEB36-25AF-4CB5-A995-055ED61A7C57}"/>
                </a:ext>
              </a:extLst>
            </p:cNvPr>
            <p:cNvSpPr txBox="1"/>
            <p:nvPr/>
          </p:nvSpPr>
          <p:spPr>
            <a:xfrm>
              <a:off x="342901" y="292030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18" name="テキスト ボックス 17">
              <a:extLst>
                <a:ext uri="{FF2B5EF4-FFF2-40B4-BE49-F238E27FC236}">
                  <a16:creationId xmlns:a16="http://schemas.microsoft.com/office/drawing/2014/main" id="{5E0476C2-CA27-49E5-823E-B2E771AC993D}"/>
                </a:ext>
              </a:extLst>
            </p:cNvPr>
            <p:cNvSpPr txBox="1"/>
            <p:nvPr/>
          </p:nvSpPr>
          <p:spPr>
            <a:xfrm>
              <a:off x="527209" y="362518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19" name="テキスト ボックス 18">
              <a:extLst>
                <a:ext uri="{FF2B5EF4-FFF2-40B4-BE49-F238E27FC236}">
                  <a16:creationId xmlns:a16="http://schemas.microsoft.com/office/drawing/2014/main" id="{BBD559C4-1945-40E7-B183-93950D5A8E25}"/>
                </a:ext>
              </a:extLst>
            </p:cNvPr>
            <p:cNvSpPr txBox="1"/>
            <p:nvPr/>
          </p:nvSpPr>
          <p:spPr>
            <a:xfrm>
              <a:off x="2808447" y="2980385"/>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20" name="テキスト ボックス 19">
              <a:extLst>
                <a:ext uri="{FF2B5EF4-FFF2-40B4-BE49-F238E27FC236}">
                  <a16:creationId xmlns:a16="http://schemas.microsoft.com/office/drawing/2014/main" id="{1C6475E0-9FE3-49C4-B273-356133CFDB8E}"/>
                </a:ext>
              </a:extLst>
            </p:cNvPr>
            <p:cNvSpPr txBox="1"/>
            <p:nvPr/>
          </p:nvSpPr>
          <p:spPr>
            <a:xfrm>
              <a:off x="2808446" y="321522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21" name="テキスト ボックス 20">
              <a:extLst>
                <a:ext uri="{FF2B5EF4-FFF2-40B4-BE49-F238E27FC236}">
                  <a16:creationId xmlns:a16="http://schemas.microsoft.com/office/drawing/2014/main" id="{CA2D8027-5927-43C8-BC53-091CA79310E3}"/>
                </a:ext>
              </a:extLst>
            </p:cNvPr>
            <p:cNvSpPr txBox="1"/>
            <p:nvPr/>
          </p:nvSpPr>
          <p:spPr>
            <a:xfrm>
              <a:off x="3292316" y="350922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22" name="テキスト ボックス 21">
              <a:extLst>
                <a:ext uri="{FF2B5EF4-FFF2-40B4-BE49-F238E27FC236}">
                  <a16:creationId xmlns:a16="http://schemas.microsoft.com/office/drawing/2014/main" id="{A8F1A634-444F-4D6D-9F42-806ED4BCAAB9}"/>
                </a:ext>
              </a:extLst>
            </p:cNvPr>
            <p:cNvSpPr txBox="1"/>
            <p:nvPr/>
          </p:nvSpPr>
          <p:spPr>
            <a:xfrm>
              <a:off x="3949541" y="3030607"/>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p>
          </p:txBody>
        </p:sp>
      </p:grpSp>
      <p:pic>
        <p:nvPicPr>
          <p:cNvPr id="25" name="図 24">
            <a:extLst>
              <a:ext uri="{FF2B5EF4-FFF2-40B4-BE49-F238E27FC236}">
                <a16:creationId xmlns:a16="http://schemas.microsoft.com/office/drawing/2014/main" id="{18AC8784-EC04-4D16-8CB7-36B24F9D476C}"/>
              </a:ext>
            </a:extLst>
          </p:cNvPr>
          <p:cNvPicPr>
            <a:picLocks noChangeAspect="1"/>
          </p:cNvPicPr>
          <p:nvPr/>
        </p:nvPicPr>
        <p:blipFill rotWithShape="1">
          <a:blip r:embed="rId3">
            <a:extLst>
              <a:ext uri="{28A0092B-C50C-407E-A947-70E740481C1C}">
                <a14:useLocalDpi xmlns:a14="http://schemas.microsoft.com/office/drawing/2010/main" val="0"/>
              </a:ext>
            </a:extLst>
          </a:blip>
          <a:srcRect l="19352" t="15187" r="50347" b="71494"/>
          <a:stretch/>
        </p:blipFill>
        <p:spPr>
          <a:xfrm>
            <a:off x="606999" y="5315756"/>
            <a:ext cx="3260150" cy="805698"/>
          </a:xfrm>
          <a:prstGeom prst="rect">
            <a:avLst/>
          </a:prstGeom>
          <a:ln w="22225">
            <a:solidFill>
              <a:schemeClr val="tx1"/>
            </a:solidFill>
          </a:ln>
        </p:spPr>
      </p:pic>
      <p:pic>
        <p:nvPicPr>
          <p:cNvPr id="26" name="図 25">
            <a:extLst>
              <a:ext uri="{FF2B5EF4-FFF2-40B4-BE49-F238E27FC236}">
                <a16:creationId xmlns:a16="http://schemas.microsoft.com/office/drawing/2014/main" id="{C143010E-1DEC-446F-91ED-59DBEFE6D8AD}"/>
              </a:ext>
            </a:extLst>
          </p:cNvPr>
          <p:cNvPicPr>
            <a:picLocks noChangeAspect="1"/>
          </p:cNvPicPr>
          <p:nvPr/>
        </p:nvPicPr>
        <p:blipFill rotWithShape="1">
          <a:blip r:embed="rId4">
            <a:extLst>
              <a:ext uri="{28A0092B-C50C-407E-A947-70E740481C1C}">
                <a14:useLocalDpi xmlns:a14="http://schemas.microsoft.com/office/drawing/2010/main" val="0"/>
              </a:ext>
            </a:extLst>
          </a:blip>
          <a:srcRect l="19425" t="14942" r="50402" b="71562"/>
          <a:stretch/>
        </p:blipFill>
        <p:spPr>
          <a:xfrm>
            <a:off x="606999" y="6192401"/>
            <a:ext cx="3260150" cy="819879"/>
          </a:xfrm>
          <a:prstGeom prst="rect">
            <a:avLst/>
          </a:prstGeom>
          <a:ln w="22225">
            <a:solidFill>
              <a:schemeClr val="tx1"/>
            </a:solidFill>
          </a:ln>
        </p:spPr>
      </p:pic>
      <p:sp>
        <p:nvSpPr>
          <p:cNvPr id="27" name="テキスト ボックス 26">
            <a:extLst>
              <a:ext uri="{FF2B5EF4-FFF2-40B4-BE49-F238E27FC236}">
                <a16:creationId xmlns:a16="http://schemas.microsoft.com/office/drawing/2014/main" id="{352EDDCD-DD28-4D27-8D48-A80B7C895F3C}"/>
              </a:ext>
            </a:extLst>
          </p:cNvPr>
          <p:cNvSpPr txBox="1"/>
          <p:nvPr/>
        </p:nvSpPr>
        <p:spPr>
          <a:xfrm>
            <a:off x="4046220" y="5607625"/>
            <a:ext cx="2204781"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距離測定</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超音波信号</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p>
        </p:txBody>
      </p:sp>
      <p:pic>
        <p:nvPicPr>
          <p:cNvPr id="29" name="図 28">
            <a:extLst>
              <a:ext uri="{FF2B5EF4-FFF2-40B4-BE49-F238E27FC236}">
                <a16:creationId xmlns:a16="http://schemas.microsoft.com/office/drawing/2014/main" id="{E2B315B3-CA89-4456-A481-7FCCE73FBBC6}"/>
              </a:ext>
            </a:extLst>
          </p:cNvPr>
          <p:cNvPicPr>
            <a:picLocks noChangeAspect="1"/>
          </p:cNvPicPr>
          <p:nvPr/>
        </p:nvPicPr>
        <p:blipFill rotWithShape="1">
          <a:blip r:embed="rId5">
            <a:extLst>
              <a:ext uri="{28A0092B-C50C-407E-A947-70E740481C1C}">
                <a14:useLocalDpi xmlns:a14="http://schemas.microsoft.com/office/drawing/2010/main" val="0"/>
              </a:ext>
            </a:extLst>
          </a:blip>
          <a:srcRect l="19236" t="15132" r="50243" b="71935"/>
          <a:stretch/>
        </p:blipFill>
        <p:spPr>
          <a:xfrm>
            <a:off x="606999" y="7394634"/>
            <a:ext cx="3291362" cy="784098"/>
          </a:xfrm>
          <a:prstGeom prst="rect">
            <a:avLst/>
          </a:prstGeom>
          <a:ln w="22225">
            <a:solidFill>
              <a:schemeClr val="tx1"/>
            </a:solidFill>
          </a:ln>
        </p:spPr>
      </p:pic>
      <p:pic>
        <p:nvPicPr>
          <p:cNvPr id="31" name="図 30">
            <a:extLst>
              <a:ext uri="{FF2B5EF4-FFF2-40B4-BE49-F238E27FC236}">
                <a16:creationId xmlns:a16="http://schemas.microsoft.com/office/drawing/2014/main" id="{C7457B8D-67A5-4D5E-8F75-39229A558B3B}"/>
              </a:ext>
            </a:extLst>
          </p:cNvPr>
          <p:cNvPicPr>
            <a:picLocks noChangeAspect="1"/>
          </p:cNvPicPr>
          <p:nvPr/>
        </p:nvPicPr>
        <p:blipFill rotWithShape="1">
          <a:blip r:embed="rId6">
            <a:extLst>
              <a:ext uri="{28A0092B-C50C-407E-A947-70E740481C1C}">
                <a14:useLocalDpi xmlns:a14="http://schemas.microsoft.com/office/drawing/2010/main" val="0"/>
              </a:ext>
            </a:extLst>
          </a:blip>
          <a:srcRect l="19236" t="15045" r="50243" b="71935"/>
          <a:stretch/>
        </p:blipFill>
        <p:spPr>
          <a:xfrm>
            <a:off x="578169" y="8265431"/>
            <a:ext cx="3305174" cy="792737"/>
          </a:xfrm>
          <a:prstGeom prst="rect">
            <a:avLst/>
          </a:prstGeom>
          <a:ln w="22225">
            <a:solidFill>
              <a:schemeClr val="tx1"/>
            </a:solidFill>
          </a:ln>
        </p:spPr>
      </p:pic>
      <p:sp>
        <p:nvSpPr>
          <p:cNvPr id="32" name="テキスト ボックス 31">
            <a:extLst>
              <a:ext uri="{FF2B5EF4-FFF2-40B4-BE49-F238E27FC236}">
                <a16:creationId xmlns:a16="http://schemas.microsoft.com/office/drawing/2014/main" id="{49B9BD0B-CB57-40E1-A315-22026C5406AC}"/>
              </a:ext>
            </a:extLst>
          </p:cNvPr>
          <p:cNvSpPr txBox="1"/>
          <p:nvPr/>
        </p:nvSpPr>
        <p:spPr>
          <a:xfrm>
            <a:off x="4046220" y="7342101"/>
            <a:ext cx="2233611" cy="184665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角速度</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使用後、センサー値が勝手に増減する可能性があります。その場合は静止するまで</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を押し続けてください。</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p>
        </p:txBody>
      </p:sp>
    </p:spTree>
    <p:extLst>
      <p:ext uri="{BB962C8B-B14F-4D97-AF65-F5344CB8AC3E}">
        <p14:creationId xmlns:p14="http://schemas.microsoft.com/office/powerpoint/2010/main" val="218779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が含まれている画像&#10;&#10;&#10;&#10;自動的に生成された説明">
            <a:extLst>
              <a:ext uri="{FF2B5EF4-FFF2-40B4-BE49-F238E27FC236}">
                <a16:creationId xmlns:a16="http://schemas.microsoft.com/office/drawing/2014/main" id="{47EA1E8C-4C61-0E4D-8C54-9B90B6182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12" y="1062182"/>
            <a:ext cx="3258300" cy="796824"/>
          </a:xfrm>
          <a:prstGeom prst="rect">
            <a:avLst/>
          </a:prstGeom>
          <a:ln w="22225">
            <a:solidFill>
              <a:schemeClr val="tx1"/>
            </a:solidFill>
          </a:ln>
        </p:spPr>
      </p:pic>
      <p:sp>
        <p:nvSpPr>
          <p:cNvPr id="5" name="テキスト ボックス 4">
            <a:extLst>
              <a:ext uri="{FF2B5EF4-FFF2-40B4-BE49-F238E27FC236}">
                <a16:creationId xmlns:a16="http://schemas.microsoft.com/office/drawing/2014/main" id="{A736E0A0-3AA3-BF44-B66A-73D974117EEA}"/>
              </a:ext>
            </a:extLst>
          </p:cNvPr>
          <p:cNvSpPr txBox="1"/>
          <p:nvPr/>
        </p:nvSpPr>
        <p:spPr>
          <a:xfrm>
            <a:off x="538779" y="757940"/>
            <a:ext cx="6191250" cy="7040389"/>
          </a:xfrm>
          <a:prstGeom prst="rect">
            <a:avLst/>
          </a:prstGeom>
          <a:noFill/>
        </p:spPr>
        <p:txBody>
          <a:bodyPr wrap="square" rtlCol="0">
            <a:spAutoFit/>
          </a:bodyPr>
          <a:lstStyle/>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(ⅲ)</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タッチセンサー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[TOUCH]</a:t>
            </a: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(ⅳ)</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[COLOR]</a:t>
            </a: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(ⅴ)</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[HT COLOR]</a:t>
            </a: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6" name="テキスト ボックス 5">
            <a:extLst>
              <a:ext uri="{FF2B5EF4-FFF2-40B4-BE49-F238E27FC236}">
                <a16:creationId xmlns:a16="http://schemas.microsoft.com/office/drawing/2014/main" id="{DC165B24-0253-0D45-82A3-C3AB76F74B81}"/>
              </a:ext>
            </a:extLst>
          </p:cNvPr>
          <p:cNvSpPr txBox="1"/>
          <p:nvPr/>
        </p:nvSpPr>
        <p:spPr>
          <a:xfrm>
            <a:off x="4002987" y="904899"/>
            <a:ext cx="2478405" cy="954107"/>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状態</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押・離</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8" name="図 7" descr="スクリーンショット が含まれている画像&#10;&#10;&#10;&#10;自動的に生成された説明">
            <a:extLst>
              <a:ext uri="{FF2B5EF4-FFF2-40B4-BE49-F238E27FC236}">
                <a16:creationId xmlns:a16="http://schemas.microsoft.com/office/drawing/2014/main" id="{338143E5-30F8-A44E-91C8-7CA38B20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13" y="2374910"/>
            <a:ext cx="3256103" cy="776757"/>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0D03708B-3156-284F-81F8-5C0DC367A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12" y="3266133"/>
            <a:ext cx="3256103" cy="772635"/>
          </a:xfrm>
          <a:prstGeom prst="rect">
            <a:avLst/>
          </a:prstGeom>
          <a:ln w="22225">
            <a:solidFill>
              <a:schemeClr val="tx1"/>
            </a:solidFill>
          </a:ln>
        </p:spPr>
      </p:pic>
      <p:pic>
        <p:nvPicPr>
          <p:cNvPr id="12" name="図 11" descr="スクリーンショット が含まれている画像&#10;&#10;&#10;&#10;自動的に生成された説明">
            <a:extLst>
              <a:ext uri="{FF2B5EF4-FFF2-40B4-BE49-F238E27FC236}">
                <a16:creationId xmlns:a16="http://schemas.microsoft.com/office/drawing/2014/main" id="{E1C52FAC-C5ED-014B-B9AF-02170DFF0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16" y="4153234"/>
            <a:ext cx="3281707" cy="772635"/>
          </a:xfrm>
          <a:prstGeom prst="rect">
            <a:avLst/>
          </a:prstGeom>
          <a:ln w="22225">
            <a:solidFill>
              <a:schemeClr val="tx1"/>
            </a:solidFill>
          </a:ln>
        </p:spPr>
      </p:pic>
      <p:pic>
        <p:nvPicPr>
          <p:cNvPr id="14" name="図 13" descr="スクリーンショット が含まれている画像&#10;&#10;&#10;&#10;自動的に生成された説明">
            <a:extLst>
              <a:ext uri="{FF2B5EF4-FFF2-40B4-BE49-F238E27FC236}">
                <a16:creationId xmlns:a16="http://schemas.microsoft.com/office/drawing/2014/main" id="{4FDCFBBE-9E33-7248-88FE-BB6C18454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308" y="5040335"/>
            <a:ext cx="3281707" cy="784756"/>
          </a:xfrm>
          <a:prstGeom prst="rect">
            <a:avLst/>
          </a:prstGeom>
          <a:ln w="22225">
            <a:solidFill>
              <a:schemeClr val="tx1"/>
            </a:solidFill>
          </a:ln>
        </p:spPr>
      </p:pic>
      <p:sp>
        <p:nvSpPr>
          <p:cNvPr id="15" name="テキスト ボックス 14">
            <a:extLst>
              <a:ext uri="{FF2B5EF4-FFF2-40B4-BE49-F238E27FC236}">
                <a16:creationId xmlns:a16="http://schemas.microsoft.com/office/drawing/2014/main" id="{AFF03967-59C4-444B-84CA-EC8B615649B9}"/>
              </a:ext>
            </a:extLst>
          </p:cNvPr>
          <p:cNvSpPr txBox="1"/>
          <p:nvPr/>
        </p:nvSpPr>
        <p:spPr>
          <a:xfrm>
            <a:off x="4002985" y="3151667"/>
            <a:ext cx="2478405" cy="1600438"/>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(4</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反射光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周辺光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3:RGB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7" name="図 16" descr="スクリーンショット が含まれている画像&#10;&#10;&#10;&#10;自動的に生成された説明">
            <a:extLst>
              <a:ext uri="{FF2B5EF4-FFF2-40B4-BE49-F238E27FC236}">
                <a16:creationId xmlns:a16="http://schemas.microsoft.com/office/drawing/2014/main" id="{03D3BB83-D20F-5F4F-BC2F-6A25EBD24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308" y="6351449"/>
            <a:ext cx="3324436" cy="803004"/>
          </a:xfrm>
          <a:prstGeom prst="rect">
            <a:avLst/>
          </a:prstGeom>
          <a:ln w="22225">
            <a:solidFill>
              <a:schemeClr val="tx1"/>
            </a:solidFill>
          </a:ln>
        </p:spPr>
      </p:pic>
      <p:pic>
        <p:nvPicPr>
          <p:cNvPr id="19" name="図 18" descr="スクリーンショット が含まれている画像&#10;&#10;&#10;&#10;自動的に生成された説明">
            <a:extLst>
              <a:ext uri="{FF2B5EF4-FFF2-40B4-BE49-F238E27FC236}">
                <a16:creationId xmlns:a16="http://schemas.microsoft.com/office/drawing/2014/main" id="{B57DECD7-E764-814E-BF05-29ACE55C3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779" y="7289988"/>
            <a:ext cx="3324436" cy="825101"/>
          </a:xfrm>
          <a:prstGeom prst="rect">
            <a:avLst/>
          </a:prstGeom>
          <a:ln w="22225">
            <a:solidFill>
              <a:schemeClr val="tx1"/>
            </a:solidFill>
          </a:ln>
        </p:spPr>
      </p:pic>
      <p:sp>
        <p:nvSpPr>
          <p:cNvPr id="20" name="テキスト ボックス 19">
            <a:extLst>
              <a:ext uri="{FF2B5EF4-FFF2-40B4-BE49-F238E27FC236}">
                <a16:creationId xmlns:a16="http://schemas.microsoft.com/office/drawing/2014/main" id="{722841C8-35C1-C04F-A7E8-D5F4FA8AC532}"/>
              </a:ext>
            </a:extLst>
          </p:cNvPr>
          <p:cNvSpPr txBox="1"/>
          <p:nvPr/>
        </p:nvSpPr>
        <p:spPr>
          <a:xfrm>
            <a:off x="4002986" y="6569677"/>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187774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1344</TotalTime>
  <Words>1740</Words>
  <Application>Microsoft Office PowerPoint</Application>
  <PresentationFormat>A4 210 x 297 mm</PresentationFormat>
  <Paragraphs>310</Paragraphs>
  <Slides>11</Slides>
  <Notes>0</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11</vt:i4>
      </vt:variant>
    </vt:vector>
  </HeadingPairs>
  <TitlesOfParts>
    <vt:vector size="26" baseType="lpstr">
      <vt:lpstr>M+ 1c heavy</vt:lpstr>
      <vt:lpstr>M+ 1c light</vt:lpstr>
      <vt:lpstr>M+ 1c medium</vt:lpstr>
      <vt:lpstr>M+ 1m medium</vt:lpstr>
      <vt:lpstr>M+ 1p medium</vt:lpstr>
      <vt:lpstr>M+ 2c black</vt:lpstr>
      <vt:lpstr>M+ 2p heavy</vt:lpstr>
      <vt:lpstr>M+ 2p light</vt:lpstr>
      <vt:lpstr>M+ 2p medium</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航志郎 東奥</dc:creator>
  <cp:lastModifiedBy>航志郎 東奥</cp:lastModifiedBy>
  <cp:revision>66</cp:revision>
  <cp:lastPrinted>2018-12-02T09:41:37Z</cp:lastPrinted>
  <dcterms:created xsi:type="dcterms:W3CDTF">2018-11-09T13:39:22Z</dcterms:created>
  <dcterms:modified xsi:type="dcterms:W3CDTF">2018-12-08T04:38:32Z</dcterms:modified>
</cp:coreProperties>
</file>